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/>
      <a:tcStyle>
        <a:tcBdr/>
        <a:fill>
          <a:solidFill>
            <a:srgbClr val="E7F1EE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/>
      <a:tcStyle>
        <a:tcBdr/>
        <a:fill>
          <a:solidFill>
            <a:srgbClr val="FCFBE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/>
      <a:tcStyle>
        <a:tcBdr/>
        <a:fill>
          <a:solidFill>
            <a:srgbClr val="E9E7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notesMaster" Target="notesMasters/notesMaster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tableStyles" Target="tableStyle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5" name="Texto do título"/>
          <p:cNvSpPr txBox="1">
            <a:spLocks noGrp="1"/>
          </p:cNvSpPr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106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0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0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18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29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30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26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o do título"/>
          <p:cNvSpPr txBox="1"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sz="3600" cap="all"/>
            </a:lvl1pPr>
          </a:lstStyle>
          <a:p>
            <a:r>
              <a:t>Texto do título</a:t>
            </a:r>
          </a:p>
        </p:txBody>
      </p:sp>
      <p:sp>
        <p:nvSpPr>
          <p:cNvPr id="3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8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8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9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0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pPr>
            <a:endParaRPr/>
          </a:p>
        </p:txBody>
      </p:sp>
      <p:sp>
        <p:nvSpPr>
          <p:cNvPr id="6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7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Texto do título"/>
          <p:cNvSpPr txBox="1">
            <a:spLocks noGrp="1"/>
          </p:cNvSpPr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95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6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1.jpe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um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6" name="IMG_1766.jpeg" descr="IMG_1766.jpe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21642" y="4113375"/>
            <a:ext cx="758916" cy="5172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2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11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 /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17.jpeg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7.xml" 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1.mp4" /><Relationship Id="rId1" Type="http://schemas.microsoft.com/office/2007/relationships/media" Target="../media/media1.mp4" /><Relationship Id="rId4" Type="http://schemas.openxmlformats.org/officeDocument/2006/relationships/image" Target="../media/image19.png" 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1503" y="-56862"/>
            <a:ext cx="7721217" cy="2895457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PCE- PLANO DE CRESCIMENTO ESPIRITUAL"/>
          <p:cNvSpPr/>
          <p:nvPr/>
        </p:nvSpPr>
        <p:spPr>
          <a:xfrm>
            <a:off x="60490" y="1098723"/>
            <a:ext cx="5075572" cy="99973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PCE- PLANO DE CRESCIMENTO ESPIRITUAL</a:t>
            </a:r>
          </a:p>
        </p:txBody>
      </p:sp>
      <p:grpSp>
        <p:nvGrpSpPr>
          <p:cNvPr id="144" name="Agrupar"/>
          <p:cNvGrpSpPr/>
          <p:nvPr/>
        </p:nvGrpSpPr>
        <p:grpSpPr>
          <a:xfrm>
            <a:off x="7082797" y="309518"/>
            <a:ext cx="1810884" cy="2162697"/>
            <a:chOff x="0" y="0"/>
            <a:chExt cx="1810883" cy="2162695"/>
          </a:xfrm>
        </p:grpSpPr>
        <p:sp>
          <p:nvSpPr>
            <p:cNvPr id="142" name="3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13200" b="1">
                  <a:solidFill>
                    <a:srgbClr val="FFFFFF"/>
                  </a:solidFill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143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190500" dist="12700" dir="5400000" rotWithShape="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 b="1"/>
              </a:lvl1pPr>
            </a:lstStyle>
            <a:p>
              <a:r>
                <a:t>NÍVEL</a:t>
              </a:r>
            </a:p>
          </p:txBody>
        </p:sp>
      </p:grpSp>
      <p:sp>
        <p:nvSpPr>
          <p:cNvPr id="145" name="Subtitle 2"/>
          <p:cNvSpPr txBox="1"/>
          <p:nvPr/>
        </p:nvSpPr>
        <p:spPr>
          <a:xfrm>
            <a:off x="1423906" y="2966931"/>
            <a:ext cx="6672340" cy="1392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pPr algn="r" defTabSz="722376">
              <a:spcBef>
                <a:spcPts val="400"/>
              </a:spcBef>
              <a:defRPr sz="4424" b="1" i="1">
                <a:solidFill>
                  <a:srgbClr val="006060"/>
                </a:solidFill>
                <a:effectLst>
                  <a:outerShdw blurRad="20066" dist="30099" dir="2700000" rotWithShape="0">
                    <a:srgbClr val="000000">
                      <a:alpha val="52000"/>
                    </a:srgbClr>
                  </a:outerShdw>
                </a:effectLst>
              </a:defRPr>
            </a:pPr>
            <a:r>
              <a:t>TENHA UMA </a:t>
            </a:r>
          </a:p>
          <a:p>
            <a:pPr algn="r" defTabSz="722376">
              <a:spcBef>
                <a:spcPts val="400"/>
              </a:spcBef>
              <a:defRPr sz="4424" b="1" i="1">
                <a:solidFill>
                  <a:srgbClr val="006060"/>
                </a:solidFill>
                <a:effectLst>
                  <a:outerShdw blurRad="20066" dist="30099" dir="2700000" rotWithShape="0">
                    <a:srgbClr val="000000">
                      <a:alpha val="52000"/>
                    </a:srgbClr>
                  </a:outerShdw>
                </a:effectLst>
              </a:defRPr>
            </a:pPr>
            <a:r>
              <a:t>VIDA CONTAGIANTE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Box 5"/>
          <p:cNvSpPr txBox="1"/>
          <p:nvPr/>
        </p:nvSpPr>
        <p:spPr>
          <a:xfrm>
            <a:off x="1169269" y="755780"/>
            <a:ext cx="6225442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7200" b="1">
                <a:solidFill>
                  <a:srgbClr val="006060"/>
                </a:solidFill>
              </a:defRPr>
            </a:lvl1pPr>
          </a:lstStyle>
          <a:p>
            <a:r>
              <a:t>CONSOLIDAÇÃO</a:t>
            </a:r>
          </a:p>
        </p:txBody>
      </p:sp>
      <p:sp>
        <p:nvSpPr>
          <p:cNvPr id="181" name="TextBox 6"/>
          <p:cNvSpPr txBox="1"/>
          <p:nvPr/>
        </p:nvSpPr>
        <p:spPr>
          <a:xfrm>
            <a:off x="626197" y="2960136"/>
            <a:ext cx="7311589" cy="1308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9600" b="1">
                <a:solidFill>
                  <a:srgbClr val="10475C"/>
                </a:solidFill>
              </a:defRPr>
            </a:lvl1pPr>
          </a:lstStyle>
          <a:p>
            <a:r>
              <a:t>TESTEMUNHO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" name="Content Placeholder 3"/>
          <p:cNvGraphicFramePr/>
          <p:nvPr/>
        </p:nvGraphicFramePr>
        <p:xfrm>
          <a:off x="457200" y="350838"/>
          <a:ext cx="7619998" cy="4364302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572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3657"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FFFFFF"/>
                          </a:solidFill>
                        </a:rPr>
                        <a:t>Faça
Discípulos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0606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Indo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Batizando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Ensinando a Obedecer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Etapas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129">
                <a:tc rowSpan="3">
                  <a:txBody>
                    <a:bodyPr/>
                    <a:lstStyle/>
                    <a:p>
                      <a:r>
                        <a:rPr sz="2000" b="1"/>
                        <a:t>Passos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1. 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 spc="-100"/>
                        <a:t>4. Primeiro Contato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7. 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2. Apelo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5. 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8. Treinamento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3.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6. Batismo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9. Envio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Resultados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Ficha de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Membresia da Igreja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Liderança de Célula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4" name="Rectangle 1"/>
          <p:cNvSpPr/>
          <p:nvPr/>
        </p:nvSpPr>
        <p:spPr>
          <a:xfrm>
            <a:off x="6059227" y="350838"/>
            <a:ext cx="2017971" cy="4364302"/>
          </a:xfrm>
          <a:prstGeom prst="rect">
            <a:avLst/>
          </a:prstGeom>
          <a:ln w="57150">
            <a:solidFill>
              <a:srgbClr val="000000"/>
            </a:solidFill>
          </a:ln>
        </p:spPr>
        <p:txBody>
          <a:bodyPr lIns="45719" rIns="45719" anchor="ctr"/>
          <a:lstStyle/>
          <a:p>
            <a:pPr algn="ctr"/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Box 5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  <p:sp>
        <p:nvSpPr>
          <p:cNvPr id="187" name="Rectangle 2"/>
          <p:cNvSpPr txBox="1"/>
          <p:nvPr/>
        </p:nvSpPr>
        <p:spPr>
          <a:xfrm>
            <a:off x="191946" y="296542"/>
            <a:ext cx="1147710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600" b="1">
                <a:solidFill>
                  <a:srgbClr val="006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V. 16</a:t>
            </a:r>
          </a:p>
        </p:txBody>
      </p:sp>
      <p:sp>
        <p:nvSpPr>
          <p:cNvPr id="188" name="Rectangle 6"/>
          <p:cNvSpPr txBox="1"/>
          <p:nvPr/>
        </p:nvSpPr>
        <p:spPr>
          <a:xfrm>
            <a:off x="191947" y="942872"/>
            <a:ext cx="3719048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200">
                <a:solidFill>
                  <a:srgbClr val="006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Olhos impedidos de reconhecer a Jesus</a:t>
            </a:r>
          </a:p>
        </p:txBody>
      </p:sp>
      <p:sp>
        <p:nvSpPr>
          <p:cNvPr id="189" name="Rectangle 7"/>
          <p:cNvSpPr txBox="1"/>
          <p:nvPr/>
        </p:nvSpPr>
        <p:spPr>
          <a:xfrm>
            <a:off x="191946" y="3218549"/>
            <a:ext cx="1147710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6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V. 17</a:t>
            </a:r>
          </a:p>
        </p:txBody>
      </p:sp>
      <p:sp>
        <p:nvSpPr>
          <p:cNvPr id="190" name="Rectangle 8"/>
          <p:cNvSpPr txBox="1"/>
          <p:nvPr/>
        </p:nvSpPr>
        <p:spPr>
          <a:xfrm>
            <a:off x="191947" y="3864879"/>
            <a:ext cx="3719048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Rostos entristecidos</a:t>
            </a:r>
          </a:p>
        </p:txBody>
      </p:sp>
      <p:sp>
        <p:nvSpPr>
          <p:cNvPr id="191" name="Rectangle 9"/>
          <p:cNvSpPr txBox="1"/>
          <p:nvPr/>
        </p:nvSpPr>
        <p:spPr>
          <a:xfrm>
            <a:off x="7150308" y="296542"/>
            <a:ext cx="1147709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V. 25</a:t>
            </a:r>
          </a:p>
        </p:txBody>
      </p:sp>
      <p:sp>
        <p:nvSpPr>
          <p:cNvPr id="192" name="Rectangle 10"/>
          <p:cNvSpPr txBox="1"/>
          <p:nvPr/>
        </p:nvSpPr>
        <p:spPr>
          <a:xfrm>
            <a:off x="4578968" y="942872"/>
            <a:ext cx="3719049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Sem entendimento e sem fé</a:t>
            </a:r>
          </a:p>
        </p:txBody>
      </p:sp>
      <p:sp>
        <p:nvSpPr>
          <p:cNvPr id="193" name="Rectangle 11"/>
          <p:cNvSpPr txBox="1"/>
          <p:nvPr/>
        </p:nvSpPr>
        <p:spPr>
          <a:xfrm>
            <a:off x="7150308" y="3218549"/>
            <a:ext cx="1147709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600" b="1">
                <a:solidFill>
                  <a:srgbClr val="10475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V. 17</a:t>
            </a:r>
          </a:p>
        </p:txBody>
      </p:sp>
      <p:sp>
        <p:nvSpPr>
          <p:cNvPr id="194" name="Rectangle 12"/>
          <p:cNvSpPr txBox="1"/>
          <p:nvPr/>
        </p:nvSpPr>
        <p:spPr>
          <a:xfrm>
            <a:off x="4578968" y="3864879"/>
            <a:ext cx="3719049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3200">
                <a:solidFill>
                  <a:srgbClr val="10475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Olhos abertos e reconheceram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animBg="1" advAuto="0"/>
      <p:bldP spid="190" grpId="0" animBg="1" advAuto="0"/>
      <p:bldP spid="191" grpId="0" animBg="1" advAuto="0"/>
      <p:bldP spid="192" grpId="0" animBg="1" advAuto="0"/>
      <p:bldP spid="193" grpId="0" animBg="1" advAuto="0"/>
      <p:bldP spid="194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Box 5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  <p:sp>
        <p:nvSpPr>
          <p:cNvPr id="197" name="Rectangle 2"/>
          <p:cNvSpPr txBox="1"/>
          <p:nvPr/>
        </p:nvSpPr>
        <p:spPr>
          <a:xfrm>
            <a:off x="191946" y="296542"/>
            <a:ext cx="1147710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600" b="1">
                <a:solidFill>
                  <a:srgbClr val="006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V. 32</a:t>
            </a:r>
          </a:p>
        </p:txBody>
      </p:sp>
      <p:sp>
        <p:nvSpPr>
          <p:cNvPr id="198" name="Rectangle 6"/>
          <p:cNvSpPr txBox="1"/>
          <p:nvPr/>
        </p:nvSpPr>
        <p:spPr>
          <a:xfrm>
            <a:off x="191947" y="942872"/>
            <a:ext cx="3719048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200">
                <a:solidFill>
                  <a:srgbClr val="006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Corações ardendo pelas palavras</a:t>
            </a:r>
          </a:p>
        </p:txBody>
      </p:sp>
      <p:sp>
        <p:nvSpPr>
          <p:cNvPr id="199" name="Rectangle 7"/>
          <p:cNvSpPr txBox="1"/>
          <p:nvPr/>
        </p:nvSpPr>
        <p:spPr>
          <a:xfrm>
            <a:off x="191946" y="3218549"/>
            <a:ext cx="1147710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6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V. 15</a:t>
            </a:r>
          </a:p>
        </p:txBody>
      </p:sp>
      <p:sp>
        <p:nvSpPr>
          <p:cNvPr id="200" name="Rectangle 8"/>
          <p:cNvSpPr txBox="1"/>
          <p:nvPr/>
        </p:nvSpPr>
        <p:spPr>
          <a:xfrm>
            <a:off x="191947" y="3864879"/>
            <a:ext cx="3719048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000"/>
              </a:spcBef>
              <a:defRPr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Aproximação e caminhada</a:t>
            </a:r>
          </a:p>
        </p:txBody>
      </p:sp>
      <p:sp>
        <p:nvSpPr>
          <p:cNvPr id="201" name="Rectangle 9"/>
          <p:cNvSpPr txBox="1"/>
          <p:nvPr/>
        </p:nvSpPr>
        <p:spPr>
          <a:xfrm>
            <a:off x="6384859" y="1802282"/>
            <a:ext cx="1913158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3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V. 29-30</a:t>
            </a:r>
          </a:p>
        </p:txBody>
      </p:sp>
      <p:sp>
        <p:nvSpPr>
          <p:cNvPr id="202" name="Rectangle 10"/>
          <p:cNvSpPr txBox="1"/>
          <p:nvPr/>
        </p:nvSpPr>
        <p:spPr>
          <a:xfrm>
            <a:off x="4578968" y="2448612"/>
            <a:ext cx="3719049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spcBef>
                <a:spcPts val="30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Tempo de discipulado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animBg="1" advAuto="0"/>
      <p:bldP spid="200" grpId="0" animBg="1" advAuto="0"/>
      <p:bldP spid="201" grpId="0" animBg="1" advAuto="0"/>
      <p:bldP spid="202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Rectangle 2"/>
          <p:cNvSpPr txBox="1"/>
          <p:nvPr/>
        </p:nvSpPr>
        <p:spPr>
          <a:xfrm>
            <a:off x="563110" y="261213"/>
            <a:ext cx="7410727" cy="1339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4800"/>
              </a:spcBef>
              <a:defRPr sz="4400"/>
            </a:lvl1pPr>
          </a:lstStyle>
          <a:p>
            <a:r>
              <a:t>A partir desse texto, quais são os objetivos do discipulado?</a:t>
            </a:r>
          </a:p>
        </p:txBody>
      </p:sp>
      <p:sp>
        <p:nvSpPr>
          <p:cNvPr id="205" name="Rectangle 3"/>
          <p:cNvSpPr txBox="1"/>
          <p:nvPr/>
        </p:nvSpPr>
        <p:spPr>
          <a:xfrm>
            <a:off x="563110" y="1974625"/>
            <a:ext cx="7410727" cy="2711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4800"/>
              </a:spcBef>
              <a:defRPr sz="4400" b="1">
                <a:solidFill>
                  <a:srgbClr val="006060"/>
                </a:solidFill>
              </a:defRPr>
            </a:lvl1pPr>
          </a:lstStyle>
          <a:p>
            <a:r>
              <a:t>Abrir os olhos dos discípulos para que eles reconheçam a Jesus e dar-lhes entendimento e fé nas Escrituras</a:t>
            </a:r>
          </a:p>
        </p:txBody>
      </p:sp>
      <p:sp>
        <p:nvSpPr>
          <p:cNvPr id="206" name="TextBox 4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Rectangle 2"/>
          <p:cNvSpPr txBox="1"/>
          <p:nvPr/>
        </p:nvSpPr>
        <p:spPr>
          <a:xfrm>
            <a:off x="563110" y="324673"/>
            <a:ext cx="7410727" cy="2025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4800"/>
              </a:spcBef>
              <a:defRPr sz="4400"/>
            </a:lvl1pPr>
          </a:lstStyle>
          <a:p>
            <a:r>
              <a:t>Quais as estratégias de discipulado que Jesus utilizou com aqueles dois homens?</a:t>
            </a:r>
          </a:p>
        </p:txBody>
      </p:sp>
      <p:sp>
        <p:nvSpPr>
          <p:cNvPr id="209" name="Rectangle 3"/>
          <p:cNvSpPr txBox="1"/>
          <p:nvPr/>
        </p:nvSpPr>
        <p:spPr>
          <a:xfrm>
            <a:off x="563110" y="2841213"/>
            <a:ext cx="7410727" cy="1777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>
                <a:solidFill>
                  <a:srgbClr val="006060"/>
                </a:solidFill>
              </a:defRPr>
            </a:pPr>
            <a:r>
              <a:t>Estratégia do Caminho</a:t>
            </a:r>
          </a:p>
          <a:p>
            <a:pPr algn="ctr">
              <a:defRPr sz="6000" b="1">
                <a:solidFill>
                  <a:srgbClr val="006060"/>
                </a:solidFill>
              </a:defRPr>
            </a:pPr>
            <a:r>
              <a:t>Estratégia da Mesa</a:t>
            </a:r>
          </a:p>
        </p:txBody>
      </p:sp>
      <p:sp>
        <p:nvSpPr>
          <p:cNvPr id="210" name="TextBox 4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angle 2"/>
          <p:cNvSpPr txBox="1"/>
          <p:nvPr/>
        </p:nvSpPr>
        <p:spPr>
          <a:xfrm>
            <a:off x="563110" y="324673"/>
            <a:ext cx="7410727" cy="2025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4800"/>
              </a:spcBef>
              <a:defRPr sz="4400"/>
            </a:lvl1pPr>
          </a:lstStyle>
          <a:p>
            <a:r>
              <a:t>Quais as estratégias de discipulado que Jesus utilizou com aqueles dois homens?</a:t>
            </a:r>
          </a:p>
        </p:txBody>
      </p:sp>
      <p:sp>
        <p:nvSpPr>
          <p:cNvPr id="213" name="Rectangle 3"/>
          <p:cNvSpPr txBox="1"/>
          <p:nvPr/>
        </p:nvSpPr>
        <p:spPr>
          <a:xfrm>
            <a:off x="563110" y="2841213"/>
            <a:ext cx="7410727" cy="1777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 b="1">
                <a:solidFill>
                  <a:srgbClr val="006060"/>
                </a:solidFill>
              </a:defRPr>
            </a:pPr>
            <a:r>
              <a:t>Estratégia do Caminho</a:t>
            </a:r>
          </a:p>
          <a:p>
            <a:pPr algn="ctr">
              <a:defRPr sz="6000" b="1">
                <a:solidFill>
                  <a:srgbClr val="006060"/>
                </a:solidFill>
              </a:defRPr>
            </a:pPr>
            <a:r>
              <a:t>Estratégia da Mesa</a:t>
            </a:r>
          </a:p>
        </p:txBody>
      </p:sp>
      <p:sp>
        <p:nvSpPr>
          <p:cNvPr id="214" name="TextBox 4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Rectangle 2"/>
          <p:cNvSpPr txBox="1"/>
          <p:nvPr/>
        </p:nvSpPr>
        <p:spPr>
          <a:xfrm>
            <a:off x="563110" y="324673"/>
            <a:ext cx="7410727" cy="4360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spcBef>
                <a:spcPts val="4800"/>
              </a:spcBef>
              <a:defRPr sz="7200"/>
            </a:pPr>
            <a:r>
              <a:t>O que você entende por </a:t>
            </a:r>
            <a:r>
              <a:rPr b="1">
                <a:solidFill>
                  <a:srgbClr val="006060"/>
                </a:solidFill>
              </a:rPr>
              <a:t>Estratégia do Caminho</a:t>
            </a:r>
            <a:r>
              <a:t>?</a:t>
            </a:r>
          </a:p>
        </p:txBody>
      </p:sp>
      <p:sp>
        <p:nvSpPr>
          <p:cNvPr id="217" name="TextBox 4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Rectangle 2"/>
          <p:cNvSpPr txBox="1"/>
          <p:nvPr/>
        </p:nvSpPr>
        <p:spPr>
          <a:xfrm>
            <a:off x="245126" y="546291"/>
            <a:ext cx="8027214" cy="4194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5400"/>
            </a:pPr>
            <a:r>
              <a:t>Aproximar</a:t>
            </a:r>
          </a:p>
          <a:p>
            <a:pPr>
              <a:defRPr sz="5400"/>
            </a:pPr>
            <a:endParaRPr/>
          </a:p>
          <a:p>
            <a:pPr>
              <a:defRPr sz="5400"/>
            </a:pPr>
            <a:r>
              <a:t>Caminhar</a:t>
            </a:r>
          </a:p>
          <a:p>
            <a:pPr>
              <a:defRPr sz="5400"/>
            </a:pPr>
            <a:endParaRPr/>
          </a:p>
          <a:p>
            <a:pPr>
              <a:defRPr sz="5400"/>
            </a:pPr>
            <a:r>
              <a:t>Compartilhar vida</a:t>
            </a:r>
          </a:p>
        </p:txBody>
      </p:sp>
      <p:sp>
        <p:nvSpPr>
          <p:cNvPr id="220" name="TextBox 4"/>
          <p:cNvSpPr txBox="1"/>
          <p:nvPr/>
        </p:nvSpPr>
        <p:spPr>
          <a:xfrm rot="5400000">
            <a:off x="7885481" y="828987"/>
            <a:ext cx="1841907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Caminho</a:t>
            </a:r>
          </a:p>
        </p:txBody>
      </p:sp>
      <p:pic>
        <p:nvPicPr>
          <p:cNvPr id="221" name="Picture 1" descr="Picture 1"/>
          <p:cNvPicPr>
            <a:picLocks noChangeAspect="1"/>
          </p:cNvPicPr>
          <p:nvPr/>
        </p:nvPicPr>
        <p:blipFill>
          <a:blip r:embed="rId2"/>
          <a:srcRect b="3432"/>
          <a:stretch>
            <a:fillRect/>
          </a:stretch>
        </p:blipFill>
        <p:spPr>
          <a:xfrm>
            <a:off x="4219097" y="894479"/>
            <a:ext cx="3967211" cy="28732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Rectangle 2"/>
          <p:cNvSpPr txBox="1"/>
          <p:nvPr/>
        </p:nvSpPr>
        <p:spPr>
          <a:xfrm>
            <a:off x="224138" y="86808"/>
            <a:ext cx="3330019" cy="145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>
                <a:solidFill>
                  <a:srgbClr val="10475C"/>
                </a:solidFill>
              </a:defRPr>
            </a:pPr>
            <a:r>
              <a:t>Jesus fez</a:t>
            </a:r>
          </a:p>
          <a:p>
            <a:pPr algn="ctr">
              <a:defRPr sz="4800" b="1">
                <a:solidFill>
                  <a:srgbClr val="10475C"/>
                </a:solidFill>
              </a:defRPr>
            </a:pPr>
            <a:r>
              <a:t>perguntas</a:t>
            </a:r>
          </a:p>
        </p:txBody>
      </p:sp>
      <p:sp>
        <p:nvSpPr>
          <p:cNvPr id="224" name="TextBox 4"/>
          <p:cNvSpPr txBox="1"/>
          <p:nvPr/>
        </p:nvSpPr>
        <p:spPr>
          <a:xfrm rot="5400000">
            <a:off x="7885481" y="828987"/>
            <a:ext cx="1841907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Caminho</a:t>
            </a:r>
          </a:p>
        </p:txBody>
      </p:sp>
      <p:sp>
        <p:nvSpPr>
          <p:cNvPr id="225" name="Rectangle 6"/>
          <p:cNvSpPr txBox="1"/>
          <p:nvPr/>
        </p:nvSpPr>
        <p:spPr>
          <a:xfrm>
            <a:off x="224138" y="2113726"/>
            <a:ext cx="3330019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 b="1"/>
            </a:lvl1pPr>
          </a:lstStyle>
          <a:p>
            <a:r>
              <a:t>Ouviu</a:t>
            </a:r>
          </a:p>
        </p:txBody>
      </p:sp>
      <p:sp>
        <p:nvSpPr>
          <p:cNvPr id="226" name="Rectangle 7"/>
          <p:cNvSpPr txBox="1"/>
          <p:nvPr/>
        </p:nvSpPr>
        <p:spPr>
          <a:xfrm>
            <a:off x="224138" y="3393623"/>
            <a:ext cx="3330019" cy="145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 b="1">
                <a:solidFill>
                  <a:srgbClr val="008080"/>
                </a:solidFill>
              </a:defRPr>
            </a:lvl1pPr>
          </a:lstStyle>
          <a:p>
            <a:r>
              <a:t>Explicou as Escrituras</a:t>
            </a:r>
          </a:p>
        </p:txBody>
      </p:sp>
      <p:pic>
        <p:nvPicPr>
          <p:cNvPr id="227" name="Picture 8" descr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411" y="535344"/>
            <a:ext cx="2867407" cy="40728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76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</a:t>
            </a:r>
          </a:p>
        </p:txBody>
      </p:sp>
      <p:sp>
        <p:nvSpPr>
          <p:cNvPr id="149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Plano de Crescimento Espiritual</a:t>
            </a:r>
          </a:p>
        </p:txBody>
      </p:sp>
      <p:pic>
        <p:nvPicPr>
          <p:cNvPr id="150" name="IMG_1766.jpeg" descr="IMG_17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563" y="2882422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2"/>
          <p:cNvSpPr txBox="1"/>
          <p:nvPr/>
        </p:nvSpPr>
        <p:spPr>
          <a:xfrm>
            <a:off x="563110" y="324673"/>
            <a:ext cx="7410727" cy="4360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spcBef>
                <a:spcPts val="4800"/>
              </a:spcBef>
              <a:defRPr sz="7200"/>
            </a:pPr>
            <a:r>
              <a:t>O que você entende por </a:t>
            </a:r>
            <a:r>
              <a:rPr b="1">
                <a:solidFill>
                  <a:srgbClr val="006060"/>
                </a:solidFill>
              </a:rPr>
              <a:t>Estratégia da mesa</a:t>
            </a:r>
            <a:r>
              <a:t>?</a:t>
            </a:r>
          </a:p>
        </p:txBody>
      </p:sp>
      <p:sp>
        <p:nvSpPr>
          <p:cNvPr id="230" name="TextBox 4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 2"/>
          <p:cNvSpPr txBox="1"/>
          <p:nvPr/>
        </p:nvSpPr>
        <p:spPr>
          <a:xfrm>
            <a:off x="245126" y="126824"/>
            <a:ext cx="8027214" cy="4715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5400"/>
            </a:pPr>
            <a:r>
              <a:t>Parar</a:t>
            </a:r>
          </a:p>
          <a:p>
            <a:pPr>
              <a:defRPr sz="4400"/>
            </a:pPr>
            <a:endParaRPr/>
          </a:p>
          <a:p>
            <a:pPr>
              <a:defRPr sz="5400"/>
            </a:pPr>
            <a:r>
              <a:t>Edificar</a:t>
            </a:r>
          </a:p>
          <a:p>
            <a:pPr>
              <a:defRPr sz="4400"/>
            </a:pPr>
            <a:endParaRPr/>
          </a:p>
          <a:p>
            <a:pPr>
              <a:defRPr sz="5400"/>
            </a:pPr>
            <a:r>
              <a:t>Ficar com as pessoas em torno de uma mesa</a:t>
            </a:r>
          </a:p>
        </p:txBody>
      </p:sp>
      <p:sp>
        <p:nvSpPr>
          <p:cNvPr id="233" name="TextBox 4"/>
          <p:cNvSpPr txBox="1"/>
          <p:nvPr/>
        </p:nvSpPr>
        <p:spPr>
          <a:xfrm rot="5400000">
            <a:off x="8227669" y="485558"/>
            <a:ext cx="1157530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Mesa</a:t>
            </a:r>
          </a:p>
        </p:txBody>
      </p:sp>
      <p:pic>
        <p:nvPicPr>
          <p:cNvPr id="23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028" y="228306"/>
            <a:ext cx="3883279" cy="29255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extBox 5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Mesa lembra…</a:t>
            </a:r>
          </a:p>
        </p:txBody>
      </p:sp>
      <p:sp>
        <p:nvSpPr>
          <p:cNvPr id="237" name="TextBox 6"/>
          <p:cNvSpPr txBox="1"/>
          <p:nvPr/>
        </p:nvSpPr>
        <p:spPr>
          <a:xfrm>
            <a:off x="374970" y="107087"/>
            <a:ext cx="7528274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lvl="1" indent="0">
              <a:defRPr sz="7200" b="1">
                <a:solidFill>
                  <a:srgbClr val="006060"/>
                </a:solidFill>
              </a:defRPr>
            </a:pPr>
            <a:r>
              <a:t>Células!</a:t>
            </a:r>
          </a:p>
        </p:txBody>
      </p:sp>
      <p:pic>
        <p:nvPicPr>
          <p:cNvPr id="238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83311">
            <a:off x="384533" y="1976514"/>
            <a:ext cx="2689532" cy="26895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217" y="1905108"/>
            <a:ext cx="2667754" cy="26677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77783">
            <a:off x="5392601" y="2042716"/>
            <a:ext cx="2698087" cy="26980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" grpId="0" animBg="1" advAuto="0"/>
      <p:bldP spid="238" grpId="0" animBg="1" advAuto="0"/>
      <p:bldP spid="239" grpId="0" animBg="1" advAuto="0"/>
      <p:bldP spid="240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Rectangle 2"/>
          <p:cNvSpPr txBox="1"/>
          <p:nvPr/>
        </p:nvSpPr>
        <p:spPr>
          <a:xfrm>
            <a:off x="360572" y="559172"/>
            <a:ext cx="4001715" cy="145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 b="1">
                <a:solidFill>
                  <a:srgbClr val="10475C"/>
                </a:solidFill>
              </a:defRPr>
            </a:lvl1pPr>
          </a:lstStyle>
          <a:p>
            <a:r>
              <a:t>Compartilhar do Pão da Vida</a:t>
            </a:r>
          </a:p>
        </p:txBody>
      </p:sp>
      <p:sp>
        <p:nvSpPr>
          <p:cNvPr id="243" name="TextBox 4"/>
          <p:cNvSpPr txBox="1"/>
          <p:nvPr/>
        </p:nvSpPr>
        <p:spPr>
          <a:xfrm rot="5400000">
            <a:off x="6993841" y="1657648"/>
            <a:ext cx="3625191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Mesa consiste em</a:t>
            </a:r>
          </a:p>
        </p:txBody>
      </p:sp>
      <p:sp>
        <p:nvSpPr>
          <p:cNvPr id="244" name="Rectangle 6"/>
          <p:cNvSpPr txBox="1"/>
          <p:nvPr/>
        </p:nvSpPr>
        <p:spPr>
          <a:xfrm>
            <a:off x="696421" y="3016464"/>
            <a:ext cx="3330019" cy="145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 b="1"/>
            </a:lvl1pPr>
          </a:lstStyle>
          <a:p>
            <a:r>
              <a:t>Edificação mútua</a:t>
            </a:r>
          </a:p>
        </p:txBody>
      </p:sp>
      <p:pic>
        <p:nvPicPr>
          <p:cNvPr id="245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330" y="1255107"/>
            <a:ext cx="3297450" cy="28341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Rectangle 2"/>
          <p:cNvSpPr txBox="1"/>
          <p:nvPr/>
        </p:nvSpPr>
        <p:spPr>
          <a:xfrm>
            <a:off x="633455" y="0"/>
            <a:ext cx="7270038" cy="1989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spcBef>
                <a:spcPts val="4800"/>
              </a:spcBef>
              <a:defRPr sz="6600"/>
            </a:pPr>
            <a:r>
              <a:t>Estratégia de </a:t>
            </a:r>
            <a:r>
              <a:rPr b="1">
                <a:solidFill>
                  <a:srgbClr val="006060"/>
                </a:solidFill>
              </a:rPr>
              <a:t>discipulado</a:t>
            </a:r>
          </a:p>
        </p:txBody>
      </p:sp>
      <p:sp>
        <p:nvSpPr>
          <p:cNvPr id="248" name="TextBox 4"/>
          <p:cNvSpPr txBox="1"/>
          <p:nvPr/>
        </p:nvSpPr>
        <p:spPr>
          <a:xfrm rot="5400000">
            <a:off x="7297418" y="1369084"/>
            <a:ext cx="301802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Lucas 24:13-35</a:t>
            </a:r>
          </a:p>
        </p:txBody>
      </p:sp>
      <p:sp>
        <p:nvSpPr>
          <p:cNvPr id="249" name="Rectangle 3"/>
          <p:cNvSpPr txBox="1"/>
          <p:nvPr/>
        </p:nvSpPr>
        <p:spPr>
          <a:xfrm>
            <a:off x="3901778" y="3661526"/>
            <a:ext cx="4001714" cy="1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8000" b="1">
                <a:solidFill>
                  <a:srgbClr val="008080"/>
                </a:solidFill>
              </a:defRPr>
            </a:lvl1pPr>
          </a:lstStyle>
          <a:p>
            <a:r>
              <a:t>Dia-a-Dia</a:t>
            </a:r>
          </a:p>
        </p:txBody>
      </p:sp>
      <p:sp>
        <p:nvSpPr>
          <p:cNvPr id="250" name="Rectangle 5"/>
          <p:cNvSpPr txBox="1"/>
          <p:nvPr/>
        </p:nvSpPr>
        <p:spPr>
          <a:xfrm>
            <a:off x="455034" y="2223446"/>
            <a:ext cx="4367147" cy="1308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600" b="1">
                <a:solidFill>
                  <a:srgbClr val="10475C"/>
                </a:solidFill>
              </a:defRPr>
            </a:lvl1pPr>
          </a:lstStyle>
          <a:p>
            <a:r>
              <a:t>Células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 animBg="1" advAuto="0"/>
      <p:bldP spid="250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Um Exemplo de Discipulado - Lições de Guardanapo.mp4" descr="Um Exemplo de Discipulado - Lições de Guardanapo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8000" y="285750"/>
            <a:ext cx="8128000" cy="457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255" fill="hold"/>
                                        <p:tgtEl>
                                          <p:spTgt spid="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52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Box 4"/>
          <p:cNvSpPr txBox="1"/>
          <p:nvPr/>
        </p:nvSpPr>
        <p:spPr>
          <a:xfrm rot="5400000">
            <a:off x="7106414" y="1607079"/>
            <a:ext cx="3400045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Modelo de Jesus</a:t>
            </a:r>
          </a:p>
        </p:txBody>
      </p:sp>
      <p:sp>
        <p:nvSpPr>
          <p:cNvPr id="255" name="Rectangle 1"/>
          <p:cNvSpPr txBox="1"/>
          <p:nvPr/>
        </p:nvSpPr>
        <p:spPr>
          <a:xfrm>
            <a:off x="909710" y="310904"/>
            <a:ext cx="6653940" cy="3876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50000"/>
              </a:lnSpc>
              <a:defRPr sz="4800" b="1"/>
            </a:pPr>
            <a:r>
              <a:t>Eu faço - você observa</a:t>
            </a:r>
          </a:p>
          <a:p>
            <a:pPr algn="ctr">
              <a:lnSpc>
                <a:spcPct val="150000"/>
              </a:lnSpc>
              <a:defRPr sz="4800" b="1">
                <a:solidFill>
                  <a:srgbClr val="008080"/>
                </a:solidFill>
              </a:defRPr>
            </a:pPr>
            <a:r>
              <a:t>Eu faço - você ajuda</a:t>
            </a:r>
          </a:p>
          <a:p>
            <a:pPr algn="ctr">
              <a:lnSpc>
                <a:spcPct val="150000"/>
              </a:lnSpc>
              <a:defRPr sz="4800" b="1">
                <a:solidFill>
                  <a:srgbClr val="10475C"/>
                </a:solidFill>
              </a:defRPr>
            </a:pPr>
            <a:r>
              <a:t>Você faz - eu ajudo</a:t>
            </a:r>
          </a:p>
          <a:p>
            <a:pPr algn="ctr">
              <a:lnSpc>
                <a:spcPct val="150000"/>
              </a:lnSpc>
              <a:defRPr sz="4800" b="1">
                <a:solidFill>
                  <a:srgbClr val="006060"/>
                </a:solidFill>
              </a:defRPr>
            </a:pPr>
            <a:r>
              <a:t>Você faz - eu observo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Rectangle 1"/>
          <p:cNvSpPr txBox="1"/>
          <p:nvPr/>
        </p:nvSpPr>
        <p:spPr>
          <a:xfrm>
            <a:off x="529783" y="939057"/>
            <a:ext cx="7413795" cy="3030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6600" b="1">
                <a:solidFill>
                  <a:srgbClr val="006060"/>
                </a:solidFill>
              </a:defRPr>
            </a:lvl1pPr>
          </a:lstStyle>
          <a:p>
            <a:r>
              <a:t>Como poderíamos, na prática, discipular uma pessoa?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" name="Content Placeholder 3"/>
          <p:cNvGraphicFramePr/>
          <p:nvPr/>
        </p:nvGraphicFramePr>
        <p:xfrm>
          <a:off x="457200" y="350838"/>
          <a:ext cx="7619998" cy="4364302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572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3657"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FFFFFF"/>
                          </a:solidFill>
                        </a:rPr>
                        <a:t>Faça
Discípulos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0606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Indo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Batizando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Ensinando a Obedecer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Etapas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129">
                <a:tc rowSpan="3">
                  <a:txBody>
                    <a:bodyPr/>
                    <a:lstStyle/>
                    <a:p>
                      <a:r>
                        <a:rPr sz="2000" b="1"/>
                        <a:t>Passos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1. 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 spc="-100"/>
                        <a:t>4. Primeiro Contato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7. 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2. Apelo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5. 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8. Treinamento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3.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6. Batismo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9. Envio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Resultados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Ficha de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Membresia da Igreja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Liderança de Célula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0" name="TextBox 4"/>
          <p:cNvSpPr txBox="1"/>
          <p:nvPr/>
        </p:nvSpPr>
        <p:spPr>
          <a:xfrm rot="5400000">
            <a:off x="7719673" y="950961"/>
            <a:ext cx="2173529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Conclusão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NA PRÓXIMA CLASSE VAMOS PREENCHER OS FORMULÁRIOS DO FINAL DO MANUA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66927">
              <a:defRPr sz="4092" spc="-62"/>
            </a:lvl1pPr>
          </a:lstStyle>
          <a:p>
            <a:r>
              <a:t> NA PRÓXIMA CLASSE VAMOS PREENCHER OS FORMULÁRIOS DO FINAL DO MANUAL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TextBox 3"/>
          <p:cNvSpPr txBox="1"/>
          <p:nvPr/>
        </p:nvSpPr>
        <p:spPr>
          <a:xfrm>
            <a:off x="3214220" y="109111"/>
            <a:ext cx="5796789" cy="1130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28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GRANDE COMISSÃO</a:t>
            </a:r>
          </a:p>
          <a:p>
            <a:pPr algn="r">
              <a:defRPr sz="4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FAZENDO DISCÍPULOS</a:t>
            </a:r>
          </a:p>
        </p:txBody>
      </p:sp>
      <p:sp>
        <p:nvSpPr>
          <p:cNvPr id="154" name="TextBox 6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1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1" descr="Picture 1"/>
          <p:cNvPicPr>
            <a:picLocks noChangeAspect="1"/>
          </p:cNvPicPr>
          <p:nvPr/>
        </p:nvPicPr>
        <p:blipFill>
          <a:blip r:embed="rId2"/>
          <a:srcRect b="1336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TextBox 2"/>
          <p:cNvSpPr txBox="1"/>
          <p:nvPr/>
        </p:nvSpPr>
        <p:spPr>
          <a:xfrm>
            <a:off x="5998518" y="109112"/>
            <a:ext cx="3012491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Evangelismo</a:t>
            </a:r>
          </a:p>
          <a:p>
            <a:pPr algn="r"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INDO</a:t>
            </a:r>
          </a:p>
          <a:p>
            <a:pPr algn="r"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1)</a:t>
            </a:r>
          </a:p>
        </p:txBody>
      </p:sp>
      <p:sp>
        <p:nvSpPr>
          <p:cNvPr id="158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2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5" descr="Picture 5"/>
          <p:cNvPicPr>
            <a:picLocks noChangeAspect="1"/>
          </p:cNvPicPr>
          <p:nvPr/>
        </p:nvPicPr>
        <p:blipFill>
          <a:blip r:embed="rId2"/>
          <a:srcRect l="21875" r="932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Box 2"/>
          <p:cNvSpPr txBox="1"/>
          <p:nvPr/>
        </p:nvSpPr>
        <p:spPr>
          <a:xfrm>
            <a:off x="5998518" y="109112"/>
            <a:ext cx="3012491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Evangelismo</a:t>
            </a:r>
          </a:p>
          <a:p>
            <a:pPr algn="r"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INDO</a:t>
            </a:r>
          </a:p>
          <a:p>
            <a:pPr algn="r"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2)</a:t>
            </a:r>
          </a:p>
        </p:txBody>
      </p:sp>
      <p:sp>
        <p:nvSpPr>
          <p:cNvPr id="162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3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1" descr="Picture 1"/>
          <p:cNvPicPr>
            <a:picLocks noChangeAspect="1"/>
          </p:cNvPicPr>
          <p:nvPr/>
        </p:nvPicPr>
        <p:blipFill>
          <a:blip r:embed="rId2"/>
          <a:srcRect b="13113"/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TextBox 2"/>
          <p:cNvSpPr txBox="1"/>
          <p:nvPr/>
        </p:nvSpPr>
        <p:spPr>
          <a:xfrm>
            <a:off x="98111" y="33771"/>
            <a:ext cx="3380778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Consolidação</a:t>
            </a:r>
          </a:p>
          <a:p>
            <a:pPr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Batizando</a:t>
            </a:r>
          </a:p>
          <a:p>
            <a:pPr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1)</a:t>
            </a:r>
          </a:p>
        </p:txBody>
      </p:sp>
      <p:sp>
        <p:nvSpPr>
          <p:cNvPr id="166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4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4" descr="Picture 4"/>
          <p:cNvPicPr>
            <a:picLocks noChangeAspect="1"/>
          </p:cNvPicPr>
          <p:nvPr/>
        </p:nvPicPr>
        <p:blipFill>
          <a:blip r:embed="rId2"/>
          <a:srcRect t="210"/>
          <a:stretch>
            <a:fillRect/>
          </a:stretch>
        </p:blipFill>
        <p:spPr>
          <a:xfrm>
            <a:off x="0" y="-6762"/>
            <a:ext cx="9144000" cy="5149024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extBox 2"/>
          <p:cNvSpPr txBox="1"/>
          <p:nvPr/>
        </p:nvSpPr>
        <p:spPr>
          <a:xfrm>
            <a:off x="5639706" y="33771"/>
            <a:ext cx="3380778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Consolidação</a:t>
            </a:r>
          </a:p>
          <a:p>
            <a:pPr algn="r"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Batizando</a:t>
            </a:r>
          </a:p>
          <a:p>
            <a:pPr algn="r"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2)</a:t>
            </a:r>
          </a:p>
        </p:txBody>
      </p:sp>
      <p:sp>
        <p:nvSpPr>
          <p:cNvPr id="170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5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1" descr="Picture 1"/>
          <p:cNvPicPr>
            <a:picLocks noChangeAspect="1"/>
          </p:cNvPicPr>
          <p:nvPr/>
        </p:nvPicPr>
        <p:blipFill>
          <a:blip r:embed="rId2"/>
          <a:srcRect b="7716"/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TextBox 2"/>
          <p:cNvSpPr txBox="1"/>
          <p:nvPr/>
        </p:nvSpPr>
        <p:spPr>
          <a:xfrm>
            <a:off x="3984755" y="9069"/>
            <a:ext cx="5059714" cy="2090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32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Discipulando</a:t>
            </a:r>
          </a:p>
          <a:p>
            <a:pPr algn="r">
              <a:defRPr sz="4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ENSINANDO A</a:t>
            </a:r>
          </a:p>
          <a:p>
            <a:pPr algn="r">
              <a:defRPr sz="4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OBEDECER</a:t>
            </a:r>
          </a:p>
          <a:p>
            <a:pPr algn="r">
              <a:defRPr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1)</a:t>
            </a:r>
          </a:p>
        </p:txBody>
      </p:sp>
      <p:sp>
        <p:nvSpPr>
          <p:cNvPr id="174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6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5" descr="Picture 5"/>
          <p:cNvPicPr>
            <a:picLocks noChangeAspect="1"/>
          </p:cNvPicPr>
          <p:nvPr/>
        </p:nvPicPr>
        <p:blipFill>
          <a:blip r:embed="rId2"/>
          <a:srcRect t="13061"/>
          <a:stretch>
            <a:fillRect/>
          </a:stretch>
        </p:blipFill>
        <p:spPr>
          <a:xfrm>
            <a:off x="-2" y="-2693"/>
            <a:ext cx="9144002" cy="5146193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TextBox 2"/>
          <p:cNvSpPr txBox="1"/>
          <p:nvPr/>
        </p:nvSpPr>
        <p:spPr>
          <a:xfrm>
            <a:off x="3888502" y="2780262"/>
            <a:ext cx="5059714" cy="2090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Discipulando</a:t>
            </a:r>
          </a:p>
          <a:p>
            <a:pPr algn="r">
              <a:defRPr sz="4400" b="1">
                <a:latin typeface="Arial"/>
                <a:ea typeface="Arial"/>
                <a:cs typeface="Arial"/>
                <a:sym typeface="Arial"/>
              </a:defRPr>
            </a:pPr>
            <a:r>
              <a:t>ENSINANDO A</a:t>
            </a:r>
          </a:p>
          <a:p>
            <a:pPr algn="r">
              <a:defRPr sz="4400" b="1">
                <a:latin typeface="Arial"/>
                <a:ea typeface="Arial"/>
                <a:cs typeface="Arial"/>
                <a:sym typeface="Arial"/>
              </a:defRPr>
            </a:pPr>
            <a:r>
              <a:t>OBEDECER</a:t>
            </a:r>
          </a:p>
          <a:p>
            <a:pPr algn="r"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(parte 2)</a:t>
            </a:r>
          </a:p>
        </p:txBody>
      </p:sp>
      <p:sp>
        <p:nvSpPr>
          <p:cNvPr id="178" name="TextBox 3"/>
          <p:cNvSpPr txBox="1"/>
          <p:nvPr/>
        </p:nvSpPr>
        <p:spPr>
          <a:xfrm>
            <a:off x="116963" y="184760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7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Apresentação na tela (16:9)</PresentationFormat>
  <Slides>29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Adjacency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NA PRÓXIMA CLASSE VAMOS PREENCHER OS FORMULÁRIOS DO FINAL DO MANUAL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Leidivone Caetano</cp:lastModifiedBy>
  <cp:revision>1</cp:revision>
  <dcterms:modified xsi:type="dcterms:W3CDTF">2023-05-10T09:27:55Z</dcterms:modified>
</cp:coreProperties>
</file>